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0" r:id="rId15"/>
    <p:sldId id="272" r:id="rId16"/>
    <p:sldId id="273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9" d="100"/>
          <a:sy n="89" d="100"/>
        </p:scale>
        <p:origin x="-148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8" name="Rectangle 7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>
              <a:spLocks/>
            </p:cNvSpPr>
            <p:nvPr/>
          </p:nvSpPr>
          <p:spPr>
            <a:xfrm>
              <a:off x="562843" y="475488"/>
              <a:ext cx="7982712" cy="5888736"/>
            </a:xfrm>
            <a:prstGeom prst="rect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562842" y="6133646"/>
              <a:ext cx="7982712" cy="1472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562843" y="457200"/>
              <a:ext cx="7982712" cy="25786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3950"/>
            <a:ext cx="7342188" cy="1924050"/>
          </a:xfrm>
        </p:spPr>
        <p:txBody>
          <a:bodyPr anchor="b" anchorCtr="0">
            <a:noAutofit/>
          </a:bodyPr>
          <a:lstStyle>
            <a:lvl1pPr>
              <a:defRPr sz="5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429000"/>
            <a:ext cx="7342188" cy="1752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tx1">
                  <a:lumMod val="75000"/>
                  <a:lumOff val="25000"/>
                </a:schemeClr>
              </a:buClr>
              <a:buFont typeface="Arial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3741" y="6122894"/>
            <a:ext cx="2133600" cy="259317"/>
          </a:xfrm>
        </p:spPr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2894"/>
            <a:ext cx="2895600" cy="25781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91000" y="6122894"/>
            <a:ext cx="762000" cy="271463"/>
          </a:xfrm>
        </p:spPr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182880" y="173699"/>
                <a:ext cx="8778240" cy="6510602"/>
                <a:chOff x="182880" y="173699"/>
                <a:chExt cx="8778240" cy="6510602"/>
              </a:xfrm>
            </p:grpSpPr>
            <p:sp>
              <p:nvSpPr>
                <p:cNvPr id="29" name="Rectangle 28"/>
                <p:cNvSpPr/>
                <p:nvPr/>
              </p:nvSpPr>
              <p:spPr>
                <a:xfrm>
                  <a:off x="182880" y="173699"/>
                  <a:ext cx="8778240" cy="6510602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noFill/>
                </a:ln>
                <a:effectLst>
                  <a:outerShdw blurRad="63500" sx="101000" sy="101000" algn="ctr" rotWithShape="0">
                    <a:prstClr val="black">
                      <a:alpha val="40000"/>
                    </a:prstClr>
                  </a:outerShdw>
                </a:effectLst>
                <a:scene3d>
                  <a:camera prst="perspectiveFront" fov="4800000"/>
                  <a:lightRig rig="threePt" dir="t"/>
                </a:scene3d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0" name="Group 10"/>
                <p:cNvGrpSpPr/>
                <p:nvPr/>
              </p:nvGrpSpPr>
              <p:grpSpPr>
                <a:xfrm>
                  <a:off x="256032" y="237744"/>
                  <a:ext cx="8622792" cy="6364224"/>
                  <a:chOff x="247157" y="247430"/>
                  <a:chExt cx="8622792" cy="6364224"/>
                </a:xfrm>
              </p:grpSpPr>
              <p:sp>
                <p:nvSpPr>
                  <p:cNvPr id="31" name="Rectangle 30"/>
                  <p:cNvSpPr>
                    <a:spLocks/>
                  </p:cNvSpPr>
                  <p:nvPr/>
                </p:nvSpPr>
                <p:spPr>
                  <a:xfrm>
                    <a:off x="247157" y="247430"/>
                    <a:ext cx="8622792" cy="6364224"/>
                  </a:xfrm>
                  <a:prstGeom prst="rect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/>
                  </a:p>
                </p:txBody>
              </p: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247157" y="6389024"/>
                    <a:ext cx="8622792" cy="1588"/>
                  </a:xfrm>
                  <a:prstGeom prst="line">
                    <a:avLst/>
                  </a:prstGeom>
                  <a:noFill/>
                  <a:ln w="12700">
                    <a:solidFill>
                      <a:schemeClr val="tx2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</p:grpSp>
          </p:grpSp>
          <p:sp>
            <p:nvSpPr>
              <p:cNvPr id="28" name="Rectangle 27"/>
              <p:cNvSpPr/>
              <p:nvPr/>
            </p:nvSpPr>
            <p:spPr>
              <a:xfrm rot="5400000">
                <a:off x="801086" y="3274090"/>
                <a:ext cx="6135624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  <p:sp>
          <p:nvSpPr>
            <p:cNvPr id="25" name="Rectangle 24"/>
            <p:cNvSpPr/>
            <p:nvPr/>
          </p:nvSpPr>
          <p:spPr>
            <a:xfrm rot="10800000">
              <a:off x="258763" y="1594462"/>
              <a:ext cx="357530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694329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672323"/>
            <a:ext cx="3008313" cy="3403040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352892" y="310123"/>
            <a:ext cx="3398837" cy="1204912"/>
          </a:xfrm>
        </p:spPr>
        <p:txBody>
          <a:bodyPr>
            <a:normAutofit/>
          </a:bodyPr>
          <a:lstStyle>
            <a:lvl1pPr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0" name="Rectangle 19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7" name="Rectangle 16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691640"/>
            <a:ext cx="3008376" cy="914400"/>
          </a:xfrm>
        </p:spPr>
        <p:txBody>
          <a:bodyPr anchor="b">
            <a:no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338559" y="612775"/>
            <a:ext cx="4114800" cy="54681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2" y="2670048"/>
            <a:ext cx="3008376" cy="340156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7" name="Group 16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2" name="Rectangle 21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20" name="Rectangle 19"/>
            <p:cNvSpPr/>
            <p:nvPr/>
          </p:nvSpPr>
          <p:spPr>
            <a:xfrm>
              <a:off x="256032" y="4203192"/>
              <a:ext cx="8622792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1" y="4287819"/>
            <a:ext cx="8021977" cy="916193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6347" y="331694"/>
            <a:ext cx="8421624" cy="3783106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351" y="5271247"/>
            <a:ext cx="8021977" cy="1013011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4" name="Rectangle 13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6" name="Rectangle 15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7" name="Straight Connector 16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4" name="Group 13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7" name="Rectangle 16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19" name="Straight Connector 18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8" name="Rectangle 17"/>
            <p:cNvSpPr/>
            <p:nvPr/>
          </p:nvSpPr>
          <p:spPr>
            <a:xfrm rot="5400000">
              <a:off x="4242277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399" y="609600"/>
            <a:ext cx="1416423" cy="5516563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222" y="609600"/>
            <a:ext cx="6279777" cy="55165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9" name="Rectangle 18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1" name="Rectangle 20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486873" y="411480"/>
            <a:ext cx="8170254" cy="6035040"/>
            <a:chOff x="486873" y="411480"/>
            <a:chExt cx="8170254" cy="6035040"/>
          </a:xfrm>
        </p:grpSpPr>
        <p:sp>
          <p:nvSpPr>
            <p:cNvPr id="12" name="Rectangle 11"/>
            <p:cNvSpPr/>
            <p:nvPr/>
          </p:nvSpPr>
          <p:spPr>
            <a:xfrm>
              <a:off x="486873" y="411480"/>
              <a:ext cx="8170254" cy="60350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11"/>
            <p:cNvGrpSpPr/>
            <p:nvPr/>
          </p:nvGrpSpPr>
          <p:grpSpPr>
            <a:xfrm>
              <a:off x="562842" y="475488"/>
              <a:ext cx="7982713" cy="5888736"/>
              <a:chOff x="562842" y="475488"/>
              <a:chExt cx="7982713" cy="5888736"/>
            </a:xfrm>
          </p:grpSpPr>
          <p:sp>
            <p:nvSpPr>
              <p:cNvPr id="8" name="Rectangle 7"/>
              <p:cNvSpPr>
                <a:spLocks/>
              </p:cNvSpPr>
              <p:nvPr/>
            </p:nvSpPr>
            <p:spPr>
              <a:xfrm>
                <a:off x="562843" y="475488"/>
                <a:ext cx="7982712" cy="5888736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>
                <a:off x="562842" y="6133646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562842" y="3427528"/>
                <a:ext cx="7982712" cy="1472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2" name="Rectangle 11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7" name="Rectangle 26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0113" y="1371600"/>
            <a:ext cx="7345362" cy="1676400"/>
          </a:xfrm>
        </p:spPr>
        <p:txBody>
          <a:bodyPr anchor="b" anchorCtr="0">
            <a:noAutofit/>
          </a:bodyPr>
          <a:lstStyle>
            <a:lvl1pPr algn="ctr">
              <a:defRPr sz="5400" b="0" i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3" y="3134566"/>
            <a:ext cx="7345362" cy="1500187"/>
          </a:xfrm>
        </p:spPr>
        <p:txBody>
          <a:bodyPr anchor="t" anchorCtr="0"/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21" name="Rectangle 2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0111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2147888"/>
            <a:ext cx="3566160" cy="39274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26" name="Group 2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29" name="Rectangle 2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31" name="Straight Connector 30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32" name="Rectangle 31"/>
                <p:cNvSpPr/>
                <p:nvPr/>
              </p:nvSpPr>
              <p:spPr>
                <a:xfrm>
                  <a:off x="247157" y="1612392"/>
                  <a:ext cx="8622792" cy="64008"/>
                </a:xfrm>
                <a:prstGeom prst="rect">
                  <a:avLst/>
                </a:prstGeom>
                <a:solidFill>
                  <a:schemeClr val="bg2">
                    <a:lumMod val="40000"/>
                    <a:lumOff val="60000"/>
                  </a:schemeClr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</p:grpSp>
        </p:grpSp>
        <p:cxnSp>
          <p:nvCxnSpPr>
            <p:cNvPr id="23" name="Straight Connector 22"/>
            <p:cNvCxnSpPr/>
            <p:nvPr/>
          </p:nvCxnSpPr>
          <p:spPr>
            <a:xfrm rot="16200000" flipH="1">
              <a:off x="2217480" y="4026438"/>
              <a:ext cx="4711326" cy="2286"/>
            </a:xfrm>
            <a:prstGeom prst="line">
              <a:avLst/>
            </a:prstGeom>
            <a:noFill/>
            <a:ln w="12700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01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301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5539" y="1708990"/>
            <a:ext cx="3566160" cy="832503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30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5539" y="2590801"/>
            <a:ext cx="3566160" cy="348456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3" name="Rectangle 12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5" name="Rectangle 14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247157" y="1612392"/>
                <a:ext cx="8622792" cy="64008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3175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sp>
          <p:nvSpPr>
            <p:cNvPr id="11" name="Rectangle 10"/>
            <p:cNvSpPr/>
            <p:nvPr/>
          </p:nvSpPr>
          <p:spPr>
            <a:xfrm>
              <a:off x="182880" y="173699"/>
              <a:ext cx="8778240" cy="651060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  <a:effectLst>
              <a:outerShdw blurRad="63500" sx="101000" sy="101000" algn="ctr" rotWithShape="0">
                <a:prstClr val="black">
                  <a:alpha val="40000"/>
                </a:prstClr>
              </a:outerShdw>
            </a:effectLst>
            <a:scene3d>
              <a:camera prst="perspectiveFront" fov="4800000"/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0"/>
            <p:cNvGrpSpPr/>
            <p:nvPr/>
          </p:nvGrpSpPr>
          <p:grpSpPr>
            <a:xfrm>
              <a:off x="256032" y="237744"/>
              <a:ext cx="8622792" cy="6364224"/>
              <a:chOff x="247157" y="247430"/>
              <a:chExt cx="8622792" cy="6364224"/>
            </a:xfrm>
          </p:grpSpPr>
          <p:sp>
            <p:nvSpPr>
              <p:cNvPr id="13" name="Rectangle 12"/>
              <p:cNvSpPr>
                <a:spLocks/>
              </p:cNvSpPr>
              <p:nvPr/>
            </p:nvSpPr>
            <p:spPr>
              <a:xfrm>
                <a:off x="247157" y="247430"/>
                <a:ext cx="8622792" cy="6364224"/>
              </a:xfrm>
              <a:prstGeom prst="rect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247157" y="6389024"/>
                <a:ext cx="8622792" cy="1588"/>
              </a:xfrm>
              <a:prstGeom prst="line">
                <a:avLst/>
              </a:prstGeom>
              <a:noFill/>
              <a:ln w="12700"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82880" y="173699"/>
            <a:ext cx="8778240" cy="6510602"/>
            <a:chOff x="182880" y="173699"/>
            <a:chExt cx="8778240" cy="6510602"/>
          </a:xfrm>
        </p:grpSpPr>
        <p:grpSp>
          <p:nvGrpSpPr>
            <p:cNvPr id="16" name="Group 15"/>
            <p:cNvGrpSpPr/>
            <p:nvPr/>
          </p:nvGrpSpPr>
          <p:grpSpPr>
            <a:xfrm>
              <a:off x="182880" y="173699"/>
              <a:ext cx="8778240" cy="6510602"/>
              <a:chOff x="182880" y="173699"/>
              <a:chExt cx="8778240" cy="6510602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182880" y="173699"/>
                <a:ext cx="8778240" cy="651060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2700">
                <a:noFill/>
              </a:ln>
              <a:effectLst>
                <a:outerShdw blurRad="63500" sx="101000" sy="101000" algn="ctr" rotWithShape="0">
                  <a:prstClr val="black">
                    <a:alpha val="40000"/>
                  </a:prstClr>
                </a:outerShdw>
              </a:effectLst>
              <a:scene3d>
                <a:camera prst="perspectiveFront" fov="4800000"/>
                <a:lightRig rig="threePt" dir="t"/>
              </a:scene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" name="Group 10"/>
              <p:cNvGrpSpPr/>
              <p:nvPr/>
            </p:nvGrpSpPr>
            <p:grpSpPr>
              <a:xfrm>
                <a:off x="256032" y="237744"/>
                <a:ext cx="8622792" cy="6364224"/>
                <a:chOff x="247157" y="247430"/>
                <a:chExt cx="8622792" cy="6364224"/>
              </a:xfrm>
            </p:grpSpPr>
            <p:sp>
              <p:nvSpPr>
                <p:cNvPr id="19" name="Rectangle 18"/>
                <p:cNvSpPr>
                  <a:spLocks/>
                </p:cNvSpPr>
                <p:nvPr/>
              </p:nvSpPr>
              <p:spPr>
                <a:xfrm>
                  <a:off x="247157" y="247430"/>
                  <a:ext cx="8622792" cy="6364224"/>
                </a:xfrm>
                <a:prstGeom prst="rect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/>
                </a:p>
              </p:txBody>
            </p:sp>
            <p:cxnSp>
              <p:nvCxnSpPr>
                <p:cNvPr id="20" name="Straight Connector 19"/>
                <p:cNvCxnSpPr/>
                <p:nvPr/>
              </p:nvCxnSpPr>
              <p:spPr>
                <a:xfrm>
                  <a:off x="247157" y="6389024"/>
                  <a:ext cx="8622792" cy="1588"/>
                </a:xfrm>
                <a:prstGeom prst="line">
                  <a:avLst/>
                </a:prstGeom>
                <a:noFill/>
                <a:ln w="12700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33" name="Rectangle 32"/>
            <p:cNvSpPr/>
            <p:nvPr/>
          </p:nvSpPr>
          <p:spPr>
            <a:xfrm rot="5400000">
              <a:off x="801086" y="3274090"/>
              <a:ext cx="6135624" cy="64008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3175"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225" y="1169892"/>
            <a:ext cx="3008313" cy="9144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8319" y="609600"/>
            <a:ext cx="4114800" cy="5465763"/>
          </a:xfrm>
        </p:spPr>
        <p:txBody>
          <a:bodyPr>
            <a:normAutofit/>
          </a:bodyPr>
          <a:lstStyle>
            <a:lvl1pPr>
              <a:defRPr sz="2400" baseline="0"/>
            </a:lvl1pPr>
            <a:lvl2pPr>
              <a:defRPr sz="2200" baseline="0"/>
            </a:lvl2pPr>
            <a:lvl3pPr>
              <a:defRPr sz="2000" baseline="0"/>
            </a:lvl3pPr>
            <a:lvl4pPr>
              <a:defRPr sz="1800" baseline="0"/>
            </a:lvl4pPr>
            <a:lvl5pPr>
              <a:defRPr sz="18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0225" y="2147888"/>
            <a:ext cx="3008313" cy="3262313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lnSpc>
                <a:spcPct val="120000"/>
              </a:lnSpc>
              <a:spcBef>
                <a:spcPts val="600"/>
              </a:spcBef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bg1">
                  <a:lumMod val="75000"/>
                  <a:lumOff val="25000"/>
                </a:schemeClr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0113" y="244158"/>
            <a:ext cx="7345362" cy="1339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0112" y="2133601"/>
            <a:ext cx="734536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3840" y="6371591"/>
            <a:ext cx="2133600" cy="259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</a:defRPr>
            </a:lvl1pPr>
          </a:lstStyle>
          <a:p>
            <a:fld id="{8CC753C6-AFC2-4043-BDCD-84A9FB22E4AE}" type="datetimeFigureOut">
              <a:rPr lang="en-US" smtClean="0"/>
              <a:t>7/28/18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58840" y="6371591"/>
            <a:ext cx="2895600" cy="2578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Brush Script MT" pitchFamily="66" charset="0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271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sz="1200" kern="1200">
                <a:solidFill>
                  <a:schemeClr val="bg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FF1A984B-95C6-934B-81E5-5C81A11C6C5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794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36638" indent="-228600" algn="l" defTabSz="914400" rtl="0" eaLnBrk="1" latinLnBrk="0" hangingPunct="1">
        <a:spcBef>
          <a:spcPts val="6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265238" indent="-2286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485900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712913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947863" indent="-228600" algn="l" defTabSz="914400" rtl="0" eaLnBrk="1" latinLnBrk="0" hangingPunct="1">
        <a:spcBef>
          <a:spcPct val="20000"/>
        </a:spcBef>
        <a:buClr>
          <a:schemeClr val="bg2">
            <a:lumMod val="60000"/>
            <a:lumOff val="40000"/>
          </a:schemeClr>
        </a:buClr>
        <a:buFont typeface="Arial" pitchFamily="34" charset="0"/>
        <a:buChar char="•"/>
        <a:defRPr lang="en-US" sz="1800" kern="1200" dirty="0" smtClean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174875" indent="-228600" algn="l" defTabSz="914400" rtl="0" eaLnBrk="1" latinLnBrk="0" hangingPunct="1">
        <a:spcBef>
          <a:spcPct val="20000"/>
        </a:spcBef>
        <a:buClr>
          <a:schemeClr val="tx1">
            <a:lumMod val="75000"/>
            <a:lumOff val="25000"/>
          </a:schemeClr>
        </a:buClr>
        <a:buFont typeface="Arial" pitchFamily="34" charset="0"/>
        <a:buChar char="•"/>
        <a:defRPr lang="en-US" sz="1800" kern="1200" dirty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Focus Projects and HCI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734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User-Centric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Who is this for?</a:t>
            </a:r>
          </a:p>
          <a:p>
            <a:r>
              <a:rPr lang="en-US" dirty="0" smtClean="0"/>
              <a:t>What are their needs?</a:t>
            </a:r>
          </a:p>
          <a:p>
            <a:r>
              <a:rPr lang="en-US" dirty="0" smtClean="0"/>
              <a:t>How does this technology meet those needs?</a:t>
            </a:r>
          </a:p>
          <a:p>
            <a:r>
              <a:rPr lang="en-US" dirty="0" smtClean="0"/>
              <a:t>Will this person be able to use this technology?</a:t>
            </a:r>
          </a:p>
          <a:p>
            <a:pPr lvl="1"/>
            <a:r>
              <a:rPr lang="en-US" dirty="0" smtClean="0"/>
              <a:t>Don’t just design for yourself!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714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Empirical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Measurable, consistent feedback and data collection</a:t>
            </a:r>
          </a:p>
          <a:p>
            <a:r>
              <a:rPr lang="en-US" dirty="0" smtClean="0"/>
              <a:t>Pay attention to all the variables</a:t>
            </a:r>
          </a:p>
          <a:p>
            <a:pPr lvl="1"/>
            <a:r>
              <a:rPr lang="en-US" dirty="0" smtClean="0"/>
              <a:t>Differences in user background and preference</a:t>
            </a:r>
          </a:p>
          <a:p>
            <a:pPr lvl="1"/>
            <a:r>
              <a:rPr lang="en-US" dirty="0" smtClean="0"/>
              <a:t>Environmental influences</a:t>
            </a:r>
          </a:p>
          <a:p>
            <a:pPr marL="0" indent="0">
              <a:buNone/>
            </a:pPr>
            <a:r>
              <a:rPr lang="en-US" dirty="0" smtClean="0"/>
              <a:t>and if you were doing this professionally</a:t>
            </a:r>
            <a:r>
              <a:rPr lang="is-IS" dirty="0" smtClean="0"/>
              <a:t>…</a:t>
            </a:r>
            <a:endParaRPr lang="en-US" dirty="0" smtClean="0"/>
          </a:p>
          <a:p>
            <a:r>
              <a:rPr lang="en-US" dirty="0" smtClean="0"/>
              <a:t>Statistical significance</a:t>
            </a:r>
          </a:p>
          <a:p>
            <a:r>
              <a:rPr lang="en-US" dirty="0" smtClean="0"/>
              <a:t>Reproducibility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307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feedback early and often from multiple people</a:t>
            </a:r>
          </a:p>
          <a:p>
            <a:r>
              <a:rPr lang="en-US" dirty="0" smtClean="0"/>
              <a:t>Don’t expect your first try to be perfect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3525521"/>
            <a:ext cx="32004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1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Weekly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Tuesday</a:t>
            </a:r>
          </a:p>
          <a:p>
            <a:pPr lvl="1"/>
            <a:r>
              <a:rPr lang="en-US" dirty="0" smtClean="0"/>
              <a:t>Brainstorming</a:t>
            </a:r>
          </a:p>
          <a:p>
            <a:pPr lvl="1"/>
            <a:r>
              <a:rPr lang="en-US" dirty="0" smtClean="0"/>
              <a:t>Background research</a:t>
            </a:r>
          </a:p>
          <a:p>
            <a:pPr lvl="1"/>
            <a:r>
              <a:rPr lang="en-US" dirty="0"/>
              <a:t>Planning</a:t>
            </a:r>
            <a:endParaRPr lang="en-US" dirty="0" smtClean="0"/>
          </a:p>
          <a:p>
            <a:r>
              <a:rPr lang="en-US" dirty="0" smtClean="0"/>
              <a:t>Wednesday</a:t>
            </a:r>
          </a:p>
          <a:p>
            <a:pPr lvl="1"/>
            <a:r>
              <a:rPr lang="en-US" dirty="0" smtClean="0"/>
              <a:t>Iteration (plan + implement + test)</a:t>
            </a:r>
          </a:p>
          <a:p>
            <a:r>
              <a:rPr lang="en-US" dirty="0" smtClean="0"/>
              <a:t>Thursday</a:t>
            </a:r>
          </a:p>
          <a:p>
            <a:pPr lvl="1"/>
            <a:r>
              <a:rPr lang="en-US" dirty="0" smtClean="0"/>
              <a:t>Iteration</a:t>
            </a:r>
            <a:r>
              <a:rPr lang="en-US" dirty="0"/>
              <a:t> (plan + implement + test)</a:t>
            </a:r>
            <a:endParaRPr lang="en-US" dirty="0" smtClean="0"/>
          </a:p>
          <a:p>
            <a:r>
              <a:rPr lang="en-US" dirty="0" smtClean="0"/>
              <a:t>Friday</a:t>
            </a:r>
          </a:p>
          <a:p>
            <a:pPr lvl="1"/>
            <a:r>
              <a:rPr lang="en-US" dirty="0" smtClean="0"/>
              <a:t>Final trials</a:t>
            </a:r>
          </a:p>
          <a:p>
            <a:pPr lvl="1"/>
            <a:r>
              <a:rPr lang="en-US" dirty="0" smtClean="0"/>
              <a:t>Presentation writing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183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Suggested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Identify a problem and audience, then create a solution to solve it</a:t>
            </a:r>
          </a:p>
          <a:p>
            <a:pPr lvl="1"/>
            <a:r>
              <a:rPr lang="en-US" dirty="0" smtClean="0"/>
              <a:t>What can be done in a week?</a:t>
            </a:r>
          </a:p>
          <a:p>
            <a:pPr lvl="1"/>
            <a:r>
              <a:rPr lang="en-US" dirty="0" smtClean="0"/>
              <a:t>What else has been done to solve this problem?</a:t>
            </a:r>
          </a:p>
          <a:p>
            <a:pPr lvl="2"/>
            <a:r>
              <a:rPr lang="en-US" dirty="0" smtClean="0"/>
              <a:t>What are you doing better/different?</a:t>
            </a:r>
          </a:p>
          <a:p>
            <a:r>
              <a:rPr lang="en-US" dirty="0" smtClean="0"/>
              <a:t>Recreate an existing device’s functionality</a:t>
            </a:r>
          </a:p>
          <a:p>
            <a:pPr lvl="1"/>
            <a:r>
              <a:rPr lang="en-US" dirty="0" smtClean="0"/>
              <a:t>What is the purpose of this device?</a:t>
            </a:r>
          </a:p>
          <a:p>
            <a:pPr lvl="1"/>
            <a:r>
              <a:rPr lang="en-US" dirty="0" smtClean="0"/>
              <a:t>What can you copy with C.P.’s hardware?</a:t>
            </a:r>
          </a:p>
          <a:p>
            <a:pPr lvl="1"/>
            <a:r>
              <a:rPr lang="en-US" dirty="0" smtClean="0"/>
              <a:t>Can you improve it at all?</a:t>
            </a:r>
          </a:p>
        </p:txBody>
      </p:sp>
    </p:spTree>
    <p:extLst>
      <p:ext uri="{BB962C8B-B14F-4D97-AF65-F5344CB8AC3E}">
        <p14:creationId xmlns:p14="http://schemas.microsoft.com/office/powerpoint/2010/main" val="2681979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Alarm Clock w/ snooze function</a:t>
            </a:r>
          </a:p>
          <a:p>
            <a:r>
              <a:rPr lang="en-US" dirty="0" smtClean="0"/>
              <a:t>Pedometer with daily step goal</a:t>
            </a:r>
          </a:p>
          <a:p>
            <a:r>
              <a:rPr lang="en-US" dirty="0" smtClean="0"/>
              <a:t>Burglar Alarm w/light sensor and disarm code</a:t>
            </a:r>
          </a:p>
          <a:p>
            <a:r>
              <a:rPr lang="en-US" dirty="0" smtClean="0"/>
              <a:t>“iPod” with multiple songs and playback control</a:t>
            </a:r>
          </a:p>
          <a:p>
            <a:r>
              <a:rPr lang="en-US" dirty="0" smtClean="0"/>
              <a:t>Meal tracker w/ calorie input and daily goal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737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Ideas for ways to interact with Circuit Playground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Use the slide switch to change “modes”</a:t>
            </a:r>
          </a:p>
          <a:p>
            <a:pPr lvl="1"/>
            <a:r>
              <a:rPr lang="en-US" dirty="0" smtClean="0"/>
              <a:t>E.g. between input and output</a:t>
            </a:r>
          </a:p>
          <a:p>
            <a:r>
              <a:rPr lang="en-US" dirty="0" smtClean="0"/>
              <a:t>Display numbers in a range by lighting more </a:t>
            </a:r>
            <a:r>
              <a:rPr lang="en-US" dirty="0" err="1" smtClean="0"/>
              <a:t>neopixels</a:t>
            </a:r>
            <a:r>
              <a:rPr lang="en-US" dirty="0" smtClean="0"/>
              <a:t> up</a:t>
            </a:r>
          </a:p>
          <a:p>
            <a:pPr lvl="1"/>
            <a:r>
              <a:rPr lang="en-US" dirty="0" smtClean="0"/>
              <a:t>Could also beep x times to show smaller numbers</a:t>
            </a:r>
          </a:p>
          <a:p>
            <a:r>
              <a:rPr lang="en-US" dirty="0" smtClean="0"/>
              <a:t>Buttons can be used to move </a:t>
            </a:r>
            <a:r>
              <a:rPr lang="en-US" dirty="0" err="1" smtClean="0"/>
              <a:t>cw</a:t>
            </a:r>
            <a:r>
              <a:rPr lang="en-US" dirty="0" smtClean="0"/>
              <a:t> and </a:t>
            </a:r>
            <a:r>
              <a:rPr lang="en-US" dirty="0" err="1" smtClean="0"/>
              <a:t>ccw</a:t>
            </a:r>
            <a:r>
              <a:rPr lang="en-US" dirty="0" smtClean="0"/>
              <a:t> over the </a:t>
            </a:r>
            <a:r>
              <a:rPr lang="en-US" dirty="0" err="1" smtClean="0"/>
              <a:t>neopixels</a:t>
            </a:r>
            <a:endParaRPr lang="en-US" dirty="0" smtClean="0"/>
          </a:p>
          <a:p>
            <a:r>
              <a:rPr lang="en-US" dirty="0" smtClean="0"/>
              <a:t>C.P. can tell if both buttons are pressed at the same time</a:t>
            </a:r>
          </a:p>
          <a:p>
            <a:r>
              <a:rPr lang="en-US" dirty="0" err="1" smtClean="0"/>
              <a:t>NeoPixels</a:t>
            </a:r>
            <a:r>
              <a:rPr lang="en-US" dirty="0" smtClean="0"/>
              <a:t> can be used to display binary numbers</a:t>
            </a:r>
          </a:p>
          <a:p>
            <a:pPr lvl="1"/>
            <a:r>
              <a:rPr lang="en-US" dirty="0" smtClean="0"/>
              <a:t>Up to 2^11 in theory</a:t>
            </a:r>
          </a:p>
          <a:p>
            <a:r>
              <a:rPr lang="en-US" dirty="0" smtClean="0"/>
              <a:t>The circuit pins can also sense touch</a:t>
            </a:r>
          </a:p>
          <a:p>
            <a:r>
              <a:rPr lang="en-US" dirty="0" smtClean="0"/>
              <a:t>Rob and Google are your friends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12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Human Computer Interaction (HCI)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regular people use computers?</a:t>
            </a:r>
          </a:p>
          <a:p>
            <a:r>
              <a:rPr lang="en-US" dirty="0" smtClean="0"/>
              <a:t>What do they use them for?</a:t>
            </a:r>
          </a:p>
          <a:p>
            <a:r>
              <a:rPr lang="en-US" dirty="0" smtClean="0"/>
              <a:t>How can we improve everyday lives using computers?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843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Accessible 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886" y="1584008"/>
            <a:ext cx="7620059" cy="5039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666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Interface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" y="1956923"/>
            <a:ext cx="9138529" cy="380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584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Tech for Developing Countries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592" y="1411704"/>
            <a:ext cx="7719971" cy="514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821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 Data Tracking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161" y="1584008"/>
            <a:ext cx="6179246" cy="497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656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Education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582212"/>
            <a:ext cx="7620000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631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Ubicomp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74" y="2155486"/>
            <a:ext cx="8687335" cy="372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446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HCI Design 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4400" dirty="0" smtClean="0"/>
              <a:t>User-centric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400" dirty="0" smtClean="0"/>
              <a:t>Empirical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400" dirty="0" smtClean="0"/>
              <a:t>Iterative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2978092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apital">
  <a:themeElements>
    <a:clrScheme name="Capital">
      <a:dk1>
        <a:srgbClr val="000000"/>
      </a:dk1>
      <a:lt1>
        <a:srgbClr val="FFFFFF"/>
      </a:lt1>
      <a:dk2>
        <a:srgbClr val="6F6D5D"/>
      </a:dk2>
      <a:lt2>
        <a:srgbClr val="7C8F97"/>
      </a:lt2>
      <a:accent1>
        <a:srgbClr val="4B5A60"/>
      </a:accent1>
      <a:accent2>
        <a:srgbClr val="9C5238"/>
      </a:accent2>
      <a:accent3>
        <a:srgbClr val="504539"/>
      </a:accent3>
      <a:accent4>
        <a:srgbClr val="C1AD79"/>
      </a:accent4>
      <a:accent5>
        <a:srgbClr val="667559"/>
      </a:accent5>
      <a:accent6>
        <a:srgbClr val="BAD6AD"/>
      </a:accent6>
      <a:hlink>
        <a:srgbClr val="524A82"/>
      </a:hlink>
      <a:folHlink>
        <a:srgbClr val="8F9954"/>
      </a:folHlink>
    </a:clrScheme>
    <a:fontScheme name="Capital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Capita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atMod val="150000"/>
                <a:lumMod val="50000"/>
              </a:schemeClr>
              <a:schemeClr val="phClr">
                <a:satMod val="300000"/>
                <a:lumMod val="125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atMod val="135000"/>
                <a:lumMod val="80000"/>
              </a:schemeClr>
              <a:schemeClr val="phClr">
                <a:satMod val="250000"/>
                <a:lumMod val="15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44450" cap="flat" cmpd="sng" algn="ctr">
          <a:solidFill>
            <a:schemeClr val="phClr">
              <a:shade val="85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sx="101000" sy="101000" algn="ctr" rotWithShape="0">
              <a:srgbClr val="000000">
                <a:alpha val="40000"/>
              </a:srgbClr>
            </a:outerShdw>
          </a:effectLst>
          <a:scene3d>
            <a:camera prst="perspectiveFront" fov="3000000"/>
            <a:lightRig rig="threePt" dir="tl"/>
          </a:scene3d>
          <a:sp3d>
            <a:bevelT w="0" h="0"/>
          </a:sp3d>
        </a:effectStyle>
        <a:effectStyle>
          <a:effectLst>
            <a:innerShdw blurRad="190500">
              <a:srgbClr val="000000">
                <a:alpha val="50000"/>
              </a:srgbClr>
            </a:innerShdw>
          </a:effectLst>
          <a:scene3d>
            <a:camera prst="perspectiveFront" fov="4800000"/>
            <a:lightRig rig="twoPt" dir="t">
              <a:rot lat="0" lon="0" rev="4800000"/>
            </a:lightRig>
          </a:scene3d>
          <a:sp3d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3">
            <a:duotone>
              <a:schemeClr val="phClr">
                <a:satMod val="150000"/>
                <a:lumMod val="50000"/>
              </a:schemeClr>
              <a:schemeClr val="phClr">
                <a:satMod val="400000"/>
                <a:lumMod val="16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Capital.thmx</Template>
  <TotalTime>1626</TotalTime>
  <Words>378</Words>
  <Application>Microsoft Macintosh PowerPoint</Application>
  <PresentationFormat>On-screen Show (4:3)</PresentationFormat>
  <Paragraphs>70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Capital</vt:lpstr>
      <vt:lpstr>Focus Projects and HCI</vt:lpstr>
      <vt:lpstr>Human Computer Interaction (HCI)</vt:lpstr>
      <vt:lpstr>Accessible Technology</vt:lpstr>
      <vt:lpstr>Interface Design</vt:lpstr>
      <vt:lpstr>Tech for Developing Countries</vt:lpstr>
      <vt:lpstr>Personal Data Tracking</vt:lpstr>
      <vt:lpstr>Education</vt:lpstr>
      <vt:lpstr>Ubicomp</vt:lpstr>
      <vt:lpstr>HCI Design Principles</vt:lpstr>
      <vt:lpstr>User-Centric</vt:lpstr>
      <vt:lpstr>Empirical</vt:lpstr>
      <vt:lpstr>Iterative</vt:lpstr>
      <vt:lpstr>Weekly Schedule</vt:lpstr>
      <vt:lpstr>Suggested Approaches</vt:lpstr>
      <vt:lpstr>Some Ideas</vt:lpstr>
      <vt:lpstr>Ideas for ways to interact with Circuit Playground</vt:lpstr>
    </vt:vector>
  </TitlesOfParts>
  <Company>University of Washington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Focus Projects and HCI</dc:title>
  <dc:creator>Rob Thompson</dc:creator>
  <cp:lastModifiedBy>Rob Thompson</cp:lastModifiedBy>
  <cp:revision>7</cp:revision>
  <dcterms:created xsi:type="dcterms:W3CDTF">2018-07-28T20:01:16Z</dcterms:created>
  <dcterms:modified xsi:type="dcterms:W3CDTF">2018-07-29T23:07:27Z</dcterms:modified>
</cp:coreProperties>
</file>

<file path=docProps/thumbnail.jpeg>
</file>